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6" r:id="rId18"/>
    <p:sldId id="278" r:id="rId19"/>
    <p:sldId id="280" r:id="rId20"/>
    <p:sldId id="282" r:id="rId21"/>
    <p:sldId id="284" r:id="rId22"/>
    <p:sldId id="286" r:id="rId23"/>
    <p:sldId id="288" r:id="rId24"/>
    <p:sldId id="290" r:id="rId25"/>
    <p:sldId id="292" r:id="rId26"/>
    <p:sldId id="294" r:id="rId27"/>
    <p:sldId id="296" r:id="rId28"/>
    <p:sldId id="298" r:id="rId29"/>
    <p:sldId id="300" r:id="rId30"/>
    <p:sldId id="302" r:id="rId31"/>
    <p:sldId id="304" r:id="rId32"/>
    <p:sldId id="30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4586" y="2852936"/>
            <a:ext cx="8458200" cy="2304256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Arial Black" pitchFamily="34" charset="0"/>
                <a:cs typeface="Times New Roman" pitchFamily="18" charset="0"/>
              </a:rPr>
              <a:t>Каждый человек при выборе профессии решает для себя, какая ему наиболее близка по способностям, характеру, образу жизни и популярности. Есть профессии, которые будут существовать до тех пор, пока существует человечество.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75242" cy="182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лександр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225046"/>
            <a:ext cx="8175203" cy="632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ксандр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8912" cy="6399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лександр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672"/>
            <a:ext cx="8208912" cy="639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ександр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5" y="260648"/>
            <a:ext cx="8112268" cy="639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лександр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3688"/>
            <a:ext cx="7633806" cy="634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76872"/>
            <a:ext cx="8686800" cy="24509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>
                <a:latin typeface="Arial Black" pitchFamily="34" charset="0"/>
              </a:rPr>
              <a:t>Полный перечень ВУЗов Министерства Обороны можно найти на сайте: vuz.mil.ru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332656"/>
            <a:ext cx="8686800" cy="40413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Гражданская молодежь подает заявления до 20 апреля года поступления в районный (городской) военный комиссариат по месту прописки.</a:t>
            </a: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заявлении указываются: фамилия, имя и отчество, год и месяц рождения, адрес и место жительства, наименование военно-учебного заведения и специальность, по которой он желает обучаться. 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432048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313305" y="1124744"/>
            <a:ext cx="8686800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Паспорт, военный билет или удостоверение о прописке и подлинный документ об образовании представляются кандидатом в приемную комиссию военно-учебного заведения по прибытии. </a:t>
            </a:r>
          </a:p>
          <a:p>
            <a:pPr marL="0" indent="0">
              <a:buFont typeface="Wingdings 2"/>
              <a:buNone/>
            </a:pPr>
            <a:endParaRPr lang="ru-RU" sz="2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Среди кандидатов, изъявившей желание поступать в вузы, районными (городскими) призывными комиссиями до 15 мая года поступления проводится предварительный профессиональный отбор.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1412776"/>
            <a:ext cx="8686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В ходе отбора кандидаты подвергаются проверке по следующим критериям: </a:t>
            </a:r>
          </a:p>
          <a:p>
            <a:pPr marL="0" indent="0">
              <a:buFont typeface="Wingdings 2"/>
              <a:buNone/>
            </a:pP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1.	состояние здоровья; </a:t>
            </a: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2.	военно-профессиональная направленность; </a:t>
            </a: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3.	индивидуальные психологические качества; </a:t>
            </a: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4.	физическая подготовленность;</a:t>
            </a: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5.	общеобразовательная подготовка. </a:t>
            </a:r>
          </a:p>
          <a:p>
            <a:pPr marL="0" indent="0">
              <a:buFont typeface="Wingdings 2"/>
              <a:buNone/>
            </a:pPr>
            <a:endParaRPr lang="ru-RU" dirty="0" smtClean="0"/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8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304800" y="332656"/>
            <a:ext cx="8686800" cy="652534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Военно-профессиональная направленность и индивидуальные психологические качества проверяются при собеседовании кандидата со специалистами профессионального отбора и при тестировании. </a:t>
            </a:r>
          </a:p>
          <a:p>
            <a:endParaRPr lang="ru-RU" sz="36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Физическая подготовленность оценивается по результатам выполнения упражнений: </a:t>
            </a:r>
          </a:p>
          <a:p>
            <a:pPr marL="0" indent="0">
              <a:buFont typeface="Wingdings 2"/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бег на 3 км, подтягивание на перекладине, бег на 100 м, плавание на 100 м. </a:t>
            </a:r>
          </a:p>
          <a:p>
            <a:endParaRPr lang="ru-RU" sz="36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Общеобразовательная подготовка кандидатов проверяется по результатам ЭГЭ и на вступительных экзаменах по утвержденному перечню предметов, с целью определения возможности поступающих осваивать соответствующие профессиональные образовательные программы.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191" y="1412776"/>
            <a:ext cx="8686800" cy="14427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Arial Black" pitchFamily="34" charset="0"/>
              </a:rPr>
              <a:t>Профессия офицера - это красивая, достойная и героическая профессия.  Ее  красят  военная  форма  и боевые награды.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859214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404664"/>
            <a:ext cx="8686800" cy="61926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Военные академии являются ведущими учебно-методическими и научными центрами в системе военного образования. </a:t>
            </a:r>
          </a:p>
          <a:p>
            <a:pPr marL="0" indent="0">
              <a:buFont typeface="Wingdings 2"/>
              <a:buNone/>
            </a:pP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Ряд военных академий входит в число старейших высших учебных заведений страны. Военно-морская, Военно-инженерная, Военная артиллерийская академия и Военная академия имени Петра Великого. </a:t>
            </a:r>
          </a:p>
          <a:p>
            <a:pPr marL="0" indent="0">
              <a:buFont typeface="Wingdings 2"/>
              <a:buNone/>
            </a:pP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Сегодня основное предназначение академий — готовить высококвалифицированных офицеров.</a:t>
            </a: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endParaRPr lang="ru-RU" dirty="0" smtClean="0"/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260648"/>
            <a:ext cx="8686800" cy="42484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Академии располагают высоким научно-педагогическим потенциалом и самой современной учебно-материальной базой. </a:t>
            </a:r>
          </a:p>
          <a:p>
            <a:pPr marL="0" indent="0">
              <a:buNone/>
            </a:pP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Это позволяет им в широких масштабах вести фундаментальные, прикладные и поисковые исследования в интересах Вооруженных Сил и укрепления обороноспособности страны.</a:t>
            </a:r>
          </a:p>
          <a:p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endParaRPr lang="ru-RU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95369"/>
            <a:ext cx="3671482" cy="244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195368"/>
            <a:ext cx="3671483" cy="244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332656"/>
            <a:ext cx="8686800" cy="612068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Учебный год начинается 1 сентября и делится на два семестра, каждый из которых заканчивается экзаменационной сессией. </a:t>
            </a:r>
          </a:p>
          <a:p>
            <a:pPr marL="0" indent="0">
              <a:buFont typeface="Wingdings 2"/>
              <a:buNone/>
            </a:pPr>
            <a:endParaRPr lang="ru-RU" sz="30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С курсантами первых курсов учебный год начинается 1 августа. В течение одного-двух месяцев с ними проводится общевойсковая подготовка, в ходе которой они знакомятся с основами военной службы и со своей будущей офицерской профессией. </a:t>
            </a:r>
          </a:p>
          <a:p>
            <a:pPr marL="0" indent="0">
              <a:buFont typeface="Wingdings 2"/>
              <a:buNone/>
            </a:pPr>
            <a:endParaRPr lang="ru-RU" sz="30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По окончании каждого семестра курсантам предоставляются каникулярные отпуска: зимний продолжительностью 14 суток и летний продолжительностью 30 суток. </a:t>
            </a:r>
          </a:p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Занятия проводятся 6 раз в неделю. 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332656"/>
            <a:ext cx="8686800" cy="638132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300" dirty="0" smtClean="0">
                <a:solidFill>
                  <a:schemeClr val="tx1"/>
                </a:solidFill>
                <a:latin typeface="+mj-lt"/>
              </a:rPr>
              <a:t>Как и в гражданских вузах, общий объем учебной работы курсантов планируется из расчета не более 54 ч в неделю. </a:t>
            </a:r>
          </a:p>
          <a:p>
            <a:pPr marL="0" indent="0">
              <a:buFont typeface="Wingdings 2"/>
              <a:buNone/>
            </a:pPr>
            <a:r>
              <a:rPr lang="ru-RU" sz="3300" dirty="0" smtClean="0">
                <a:solidFill>
                  <a:schemeClr val="tx1"/>
                </a:solidFill>
                <a:latin typeface="+mj-lt"/>
              </a:rPr>
              <a:t>Из них на занятия с преподавателем отводится не более 36 ч в неделю на всех курсах, кроме выпускного, и не более 30 ч в неделю на выпускном курсе. </a:t>
            </a:r>
          </a:p>
          <a:p>
            <a:pPr marL="0" indent="0">
              <a:buFont typeface="Wingdings 2"/>
              <a:buNone/>
            </a:pPr>
            <a:r>
              <a:rPr lang="ru-RU" sz="3300" dirty="0" smtClean="0">
                <a:solidFill>
                  <a:schemeClr val="tx1"/>
                </a:solidFill>
                <a:latin typeface="+mj-lt"/>
              </a:rPr>
              <a:t>Остальное время выделяется для самостоятельной работы курсантов. Обязательным является не только посещение всех занятий с преподавателем (занятий по расписанию), но и самоподготовка.</a:t>
            </a:r>
          </a:p>
          <a:p>
            <a:pPr marL="0" indent="0">
              <a:buFont typeface="Wingdings 2"/>
              <a:buNone/>
            </a:pPr>
            <a:endParaRPr lang="ru-RU" sz="33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300" dirty="0" smtClean="0">
                <a:solidFill>
                  <a:schemeClr val="tx1"/>
                </a:solidFill>
                <a:latin typeface="+mj-lt"/>
              </a:rPr>
              <a:t>Наряду с традиционными для гражданской школы занятиями (лекциями, семинарами, лабораторными и практическими занятиями) большое место отводится учебным занятиям, отражающим специфику профессиональной деятельности офицера. 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22920" y="620688"/>
            <a:ext cx="8686800" cy="554461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Проводятся военные игры, тактические и тактико-специальные занятия и учения. На них отрабатываются навыки организации и обеспечения боевых действий, управления подразделениями в бою.</a:t>
            </a:r>
          </a:p>
          <a:p>
            <a:pPr marL="0" indent="0">
              <a:buFont typeface="Wingdings 2"/>
              <a:buNone/>
            </a:pPr>
            <a:endParaRPr lang="ru-RU" sz="36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Занятия и учения проводятся в загородных учебных центрах, на полигонах, учебных командных пунктах, в условиях, как правило, максимально приближенных к боевым. </a:t>
            </a:r>
          </a:p>
          <a:p>
            <a:pPr marL="0" indent="0">
              <a:buFont typeface="Wingdings 2"/>
              <a:buNone/>
            </a:pPr>
            <a:endParaRPr lang="ru-RU" sz="36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600" dirty="0" smtClean="0">
                <a:solidFill>
                  <a:schemeClr val="tx1"/>
                </a:solidFill>
                <a:latin typeface="+mj-lt"/>
              </a:rPr>
              <a:t>В ходе таких занятий широко используются реальное оружие и боевая техника, состоящие на вооружении, тренажеры и вычислительная техника.</a:t>
            </a:r>
          </a:p>
          <a:p>
            <a:pPr marL="0" indent="0">
              <a:buFont typeface="Wingdings 2"/>
              <a:buNone/>
            </a:pPr>
            <a:endParaRPr lang="ru-RU" sz="45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836712"/>
            <a:ext cx="8686800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Успеваемость курсантов проверяется в ходе текущего контроля, на экзаменах и зачетах. </a:t>
            </a:r>
          </a:p>
          <a:p>
            <a:pPr marL="0" indent="0">
              <a:buFont typeface="Wingdings 2"/>
              <a:buNone/>
            </a:pP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Для отлично и хорошо успевающих курсантов наряду с поощрениями, установленными для военнослужащих, предусмотрен целый ряд дополнительных льгот и преимуществ: курсантам, проявившим выдающиеся способности, могут назначаться специальные (именные) стипендии (Президента РФ, Правительства РФ);</a:t>
            </a:r>
          </a:p>
          <a:p>
            <a:pPr marL="0" indent="0">
              <a:buFont typeface="Wingdings 2"/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404664"/>
            <a:ext cx="8686800" cy="59046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000" dirty="0">
                <a:solidFill>
                  <a:schemeClr val="tx1"/>
                </a:solidFill>
                <a:latin typeface="+mj-lt"/>
              </a:rPr>
              <a:t>К</a:t>
            </a: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урсантам второго и последующих курсов может быть разрешена досрочная сдача экзаменов и зачетов, а свободное время может использоваться по их желанию, в том числе для увеличения продолжительности каникулярных отпусков; </a:t>
            </a:r>
          </a:p>
          <a:p>
            <a:pPr marL="0" indent="0">
              <a:buFont typeface="Wingdings 2"/>
              <a:buNone/>
            </a:pPr>
            <a:r>
              <a:rPr lang="ru-RU" sz="3000" dirty="0">
                <a:solidFill>
                  <a:schemeClr val="tx1"/>
                </a:solidFill>
                <a:latin typeface="+mj-lt"/>
              </a:rPr>
              <a:t>К</a:t>
            </a: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урсанты второго и последующих курсов могут переводиться на обучение по индивидуальным планам. </a:t>
            </a:r>
          </a:p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Дополнительно к основной специальности может быть предоставлено право изучать дисциплины второй специальности, а при полном выполнении ее программ — получить по окончании вуза второй диплом. 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0547" y="55696"/>
            <a:ext cx="8686800" cy="3384377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ru-RU" dirty="0" smtClean="0"/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Все курсанты после успешного завершения ими программ обучения проходят итоговую государственную аттестацию. Она включает защиту выпускной квалификационной работы (дипломного проекта или дипломной работы) и сдачу итоговых экзаменов.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3" y="3789040"/>
            <a:ext cx="4104457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08464"/>
            <a:ext cx="3960440" cy="264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692696"/>
            <a:ext cx="8587680" cy="54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Курсантам, успешно прошедшим итоговую государственную аттестацию, присваивается квалификация по полученной специальности и выдается диплом государственного образца о высшем (или среднем) профессиональном образовании.</a:t>
            </a:r>
          </a:p>
          <a:p>
            <a:pPr marL="0" indent="0">
              <a:buNone/>
            </a:pPr>
            <a:endParaRPr lang="ru-RU" sz="2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</a:rPr>
              <a:t>За успехи в учебе, научной работе и примерную дисциплину решением государственной аттестационной комиссии выпускнику выдается диплом с отличием.</a:t>
            </a:r>
          </a:p>
          <a:p>
            <a:pPr marL="0" indent="0">
              <a:buFont typeface="Wingdings 2"/>
              <a:buNone/>
            </a:pPr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304800" y="476672"/>
            <a:ext cx="8686800" cy="5328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Всегда в России офицеры были элитой армии, гордостью государства. Офицером быть престижно и не всякому под силу.</a:t>
            </a:r>
          </a:p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0" indent="0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Ведь офицеры − это лицо государства. Офицеры − это сила и мощь нашей армии. Офицеры − это основа Вооруженных сил государства.</a:t>
            </a:r>
          </a:p>
          <a:p>
            <a:endParaRPr lang="ru-RU" sz="3000" dirty="0" smtClean="0">
              <a:solidFill>
                <a:schemeClr val="tx1"/>
              </a:solidFill>
              <a:latin typeface="+mj-lt"/>
            </a:endParaRPr>
          </a:p>
          <a:p>
            <a:pPr marL="0" indent="0" algn="ctr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Их Родина любит и ценит, </a:t>
            </a:r>
          </a:p>
          <a:p>
            <a:pPr marL="0" indent="0" algn="ctr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И жизнь их Россией полна. </a:t>
            </a:r>
          </a:p>
          <a:p>
            <a:pPr marL="0" indent="0" algn="ctr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Всегда впереди офицеры – </a:t>
            </a:r>
          </a:p>
          <a:p>
            <a:pPr marL="0" indent="0" algn="ctr">
              <a:buFont typeface="Wingdings 2"/>
              <a:buNone/>
            </a:pPr>
            <a:r>
              <a:rPr lang="ru-RU" sz="3000" dirty="0" smtClean="0">
                <a:solidFill>
                  <a:schemeClr val="tx1"/>
                </a:solidFill>
                <a:latin typeface="+mj-lt"/>
              </a:rPr>
              <a:t>И только за ними страна.</a:t>
            </a:r>
          </a:p>
          <a:p>
            <a:endParaRPr lang="ru-RU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179511" y="332656"/>
            <a:ext cx="8856985" cy="61206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соответствии с положениями Федерального закона «О воинской обязанности и военной службе» в военные образовательные учреждения профессионального образования имеют право поступать: </a:t>
            </a:r>
          </a:p>
          <a:p>
            <a:pPr marL="0" indent="0" algn="ctr">
              <a:buFont typeface="Wingdings 2"/>
              <a:buNone/>
            </a:pPr>
            <a:endParaRPr lang="ru-RU" sz="2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1.	граждане, не проходившие военную службу, в возрасте от 16 до 22 лет;</a:t>
            </a: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2.	граждане, прошедшие военную службу, и военнослужащие, проходящие военную службу по призыву, до достижения ими возраста 24 лет; </a:t>
            </a:r>
          </a:p>
          <a:p>
            <a:pPr marL="0" indent="0">
              <a:buFont typeface="Wingdings 2"/>
              <a:buNone/>
            </a:pPr>
            <a:r>
              <a:rPr lang="ru-RU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3.	военнослужащие, проходящие военную службу по контракту, в порядке, определяемом министром обороны РФ. </a:t>
            </a:r>
          </a:p>
          <a:p>
            <a:pPr marL="0" indent="0">
              <a:buFont typeface="Wingdings 2"/>
              <a:buNone/>
            </a:pPr>
            <a:endParaRPr lang="ru-RU" sz="3600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15452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" y="161256"/>
            <a:ext cx="9458353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303" y="4293096"/>
            <a:ext cx="8712968" cy="108012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0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304800" y="404664"/>
            <a:ext cx="8686800" cy="655272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300" dirty="0" smtClean="0">
                <a:solidFill>
                  <a:schemeClr val="tx1"/>
                </a:solidFill>
                <a:latin typeface="+mj-lt"/>
              </a:rPr>
              <a:t>Прием граждан (юношей и девушек</a:t>
            </a:r>
            <a:r>
              <a:rPr lang="ru-RU" sz="3300" dirty="0">
                <a:solidFill>
                  <a:schemeClr val="tx1"/>
                </a:solidFill>
                <a:latin typeface="+mj-lt"/>
              </a:rPr>
              <a:t>) для обучения по основным образовательным программам высшего и среднего профессионального образования в соответствии с приказом Министра обороны Российской Федерации 185 от 7 апреля 2015 года "Об утверждении Порядка и условий приёма в образовательные организации высшего образования, находящиеся в ведении Министерства обороны Российской </a:t>
            </a:r>
            <a:r>
              <a:rPr lang="ru-RU" sz="3300" dirty="0" smtClean="0">
                <a:solidFill>
                  <a:schemeClr val="tx1"/>
                </a:solidFill>
                <a:latin typeface="+mj-lt"/>
              </a:rPr>
              <a:t>Федерации».</a:t>
            </a:r>
          </a:p>
          <a:p>
            <a:pPr marL="0" indent="0">
              <a:buNone/>
            </a:pPr>
            <a:endParaRPr lang="ru-RU" sz="33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Font typeface="Wingdings 2"/>
              <a:buNone/>
            </a:pPr>
            <a:r>
              <a:rPr lang="ru-RU" sz="3300" dirty="0" smtClean="0">
                <a:solidFill>
                  <a:schemeClr val="tx1"/>
                </a:solidFill>
                <a:latin typeface="+mj-lt"/>
              </a:rPr>
              <a:t>Прием в военно-учебные заведения проводится по личным заявлениям граждан, на основе которых они допускаются к предварительному профессиональному отбору в районных (городских) военных комиссариатах (в воинских частях) и профессиональному отбору в вузах и рассматриваются как кандидаты для поступления в вузы. 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Александр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89813" cy="6415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лександр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49"/>
            <a:ext cx="8280920" cy="648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758"/>
            <a:ext cx="6984776" cy="640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лександр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23" y="197327"/>
            <a:ext cx="860871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ксандр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8767"/>
            <a:ext cx="7200800" cy="646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712496" y="6407557"/>
            <a:ext cx="2431504" cy="43467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vk_09@vukan.mil.zs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1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160</TotalTime>
  <Words>1025</Words>
  <Application>Microsoft Office PowerPoint</Application>
  <PresentationFormat>Экран (4:3)</PresentationFormat>
  <Paragraphs>106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12</cp:revision>
  <dcterms:created xsi:type="dcterms:W3CDTF">2021-12-07T16:42:54Z</dcterms:created>
  <dcterms:modified xsi:type="dcterms:W3CDTF">2021-12-08T08:04:00Z</dcterms:modified>
</cp:coreProperties>
</file>